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243ED615-4228-418D-A48C-CF0B46B75640}"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3C9A7EBD-2EB5-4704-A842-AE37817F9FC0}"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0BA6FF6F-D83F-40CC-9A79-776AAA8CC23A}"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4EE44EF5-9562-4726-A155-C95A8F0A7592}" type="slidenum">
              <a:rPr lang="en-US" altLang="zh-TW"/>
              <a:pPr>
                <a:defRPr/>
              </a:pPr>
              <a:t>1</a:t>
            </a:fld>
            <a:endParaRPr lang="en-US" altLang="zh-TW"/>
          </a:p>
        </p:txBody>
      </p:sp>
      <p:sp>
        <p:nvSpPr>
          <p:cNvPr id="1419270" name="Rectangle 6"/>
          <p:cNvSpPr>
            <a:spLocks noGrp="1" noChangeArrowheads="1"/>
          </p:cNvSpPr>
          <p:nvPr>
            <p:ph type="title"/>
          </p:nvPr>
        </p:nvSpPr>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09252" name="Picture 5"/>
          <p:cNvPicPr>
            <a:picLocks noChangeAspect="1" noChangeArrowheads="1"/>
          </p:cNvPicPr>
          <p:nvPr>
            <p:ph sz="half" idx="1"/>
          </p:nvPr>
        </p:nvPicPr>
        <p:blipFill>
          <a:blip r:embed="rId2"/>
          <a:srcRect/>
          <a:stretch>
            <a:fillRect/>
          </a:stretch>
        </p:blipFill>
        <p:spPr>
          <a:xfrm>
            <a:off x="1042988" y="981075"/>
            <a:ext cx="6913562" cy="5335588"/>
          </a:xfrm>
          <a:noFill/>
        </p:spPr>
      </p:pic>
      <p:pic>
        <p:nvPicPr>
          <p:cNvPr id="309253" name="Picture 8" descr="j0336339"/>
          <p:cNvPicPr>
            <a:picLocks noChangeAspect="1" noChangeArrowheads="1" noCrop="1"/>
          </p:cNvPicPr>
          <p:nvPr>
            <p:ph sz="half" idx="2"/>
          </p:nvPr>
        </p:nvPicPr>
        <p:blipFill>
          <a:blip r:embed="rId3"/>
          <a:srcRect/>
          <a:stretch>
            <a:fillRect/>
          </a:stretch>
        </p:blipFill>
        <p:spPr>
          <a:xfrm>
            <a:off x="7956550" y="5445125"/>
            <a:ext cx="838200" cy="781050"/>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A0BBE4D6-6144-4321-82D0-342C834063C7}" type="slidenum">
              <a:rPr lang="en-US" altLang="zh-TW"/>
              <a:pPr>
                <a:defRPr/>
              </a:pPr>
              <a:t>10</a:t>
            </a:fld>
            <a:endParaRPr lang="en-US" altLang="zh-TW"/>
          </a:p>
        </p:txBody>
      </p:sp>
      <p:sp>
        <p:nvSpPr>
          <p:cNvPr id="1422342" name="Rectangle 6"/>
          <p:cNvSpPr>
            <a:spLocks noGrp="1" noChangeArrowheads="1"/>
          </p:cNvSpPr>
          <p:nvPr>
            <p:ph type="title"/>
          </p:nvPr>
        </p:nvSpPr>
        <p:spPr>
          <a:xfrm>
            <a:off x="611188"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18468" name="Picture 5"/>
          <p:cNvPicPr>
            <a:picLocks noChangeAspect="1" noChangeArrowheads="1"/>
          </p:cNvPicPr>
          <p:nvPr>
            <p:ph idx="1"/>
          </p:nvPr>
        </p:nvPicPr>
        <p:blipFill>
          <a:blip r:embed="rId2"/>
          <a:srcRect/>
          <a:stretch>
            <a:fillRect/>
          </a:stretch>
        </p:blipFill>
        <p:spPr>
          <a:xfrm>
            <a:off x="179388" y="981075"/>
            <a:ext cx="8677275" cy="5218113"/>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1CE98D7D-327D-47FD-9E0B-5AA22AE29184}" type="slidenum">
              <a:rPr lang="en-US" altLang="zh-TW"/>
              <a:pPr>
                <a:defRPr/>
              </a:pPr>
              <a:t>11</a:t>
            </a:fld>
            <a:endParaRPr lang="en-US" altLang="zh-TW"/>
          </a:p>
        </p:txBody>
      </p:sp>
      <p:sp>
        <p:nvSpPr>
          <p:cNvPr id="1425414" name="Rectangle 6"/>
          <p:cNvSpPr>
            <a:spLocks noGrp="1" noChangeArrowheads="1"/>
          </p:cNvSpPr>
          <p:nvPr>
            <p:ph type="title"/>
          </p:nvPr>
        </p:nvSpPr>
        <p:spPr>
          <a:xfrm>
            <a:off x="755650"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19492" name="Picture 5"/>
          <p:cNvPicPr>
            <a:picLocks noChangeAspect="1" noChangeArrowheads="1"/>
          </p:cNvPicPr>
          <p:nvPr>
            <p:ph idx="1"/>
          </p:nvPr>
        </p:nvPicPr>
        <p:blipFill>
          <a:blip r:embed="rId2"/>
          <a:srcRect/>
          <a:stretch>
            <a:fillRect/>
          </a:stretch>
        </p:blipFill>
        <p:spPr>
          <a:xfrm>
            <a:off x="539750" y="908050"/>
            <a:ext cx="8316913" cy="5405438"/>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2930A8F-C9C9-4AD3-8EAC-8DCF58759316}" type="slidenum">
              <a:rPr lang="en-US" altLang="zh-TW"/>
              <a:pPr>
                <a:defRPr/>
              </a:pPr>
              <a:t>12</a:t>
            </a:fld>
            <a:endParaRPr lang="en-US" altLang="zh-TW"/>
          </a:p>
        </p:txBody>
      </p:sp>
      <p:sp>
        <p:nvSpPr>
          <p:cNvPr id="1441798" name="Rectangle 6"/>
          <p:cNvSpPr>
            <a:spLocks noGrp="1" noChangeArrowheads="1"/>
          </p:cNvSpPr>
          <p:nvPr>
            <p:ph type="title"/>
          </p:nvPr>
        </p:nvSpPr>
        <p:spPr>
          <a:xfrm>
            <a:off x="684213"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20516" name="Picture 5"/>
          <p:cNvPicPr>
            <a:picLocks noChangeAspect="1" noChangeArrowheads="1"/>
          </p:cNvPicPr>
          <p:nvPr>
            <p:ph idx="1"/>
          </p:nvPr>
        </p:nvPicPr>
        <p:blipFill>
          <a:blip r:embed="rId2"/>
          <a:srcRect/>
          <a:stretch>
            <a:fillRect/>
          </a:stretch>
        </p:blipFill>
        <p:spPr>
          <a:xfrm>
            <a:off x="971550" y="917575"/>
            <a:ext cx="7343775" cy="5329238"/>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7EF2551-529A-41C2-8E6F-E674CB2868CE}" type="slidenum">
              <a:rPr lang="en-US" altLang="zh-TW"/>
              <a:pPr>
                <a:defRPr/>
              </a:pPr>
              <a:t>13</a:t>
            </a:fld>
            <a:endParaRPr lang="en-US" altLang="zh-TW"/>
          </a:p>
        </p:txBody>
      </p:sp>
      <p:sp>
        <p:nvSpPr>
          <p:cNvPr id="1444870" name="Rectangle 6"/>
          <p:cNvSpPr>
            <a:spLocks noGrp="1" noChangeArrowheads="1"/>
          </p:cNvSpPr>
          <p:nvPr>
            <p:ph type="title"/>
          </p:nvPr>
        </p:nvSpPr>
        <p:spPr>
          <a:xfrm>
            <a:off x="684213"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21540" name="Picture 5"/>
          <p:cNvPicPr>
            <a:picLocks noChangeAspect="1" noChangeArrowheads="1"/>
          </p:cNvPicPr>
          <p:nvPr>
            <p:ph idx="1"/>
          </p:nvPr>
        </p:nvPicPr>
        <p:blipFill>
          <a:blip r:embed="rId2"/>
          <a:srcRect t="25269" r="9375"/>
          <a:stretch>
            <a:fillRect/>
          </a:stretch>
        </p:blipFill>
        <p:spPr>
          <a:xfrm>
            <a:off x="684213" y="917575"/>
            <a:ext cx="7415212" cy="5386388"/>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4751EE3-125E-4571-8EEF-6DFD802FBA9E}" type="slidenum">
              <a:rPr lang="en-US" altLang="zh-TW"/>
              <a:pPr>
                <a:defRPr/>
              </a:pPr>
              <a:t>14</a:t>
            </a:fld>
            <a:endParaRPr lang="en-US" altLang="zh-TW"/>
          </a:p>
        </p:txBody>
      </p:sp>
      <p:sp>
        <p:nvSpPr>
          <p:cNvPr id="1428486" name="Rectangle 6"/>
          <p:cNvSpPr>
            <a:spLocks noGrp="1" noChangeArrowheads="1"/>
          </p:cNvSpPr>
          <p:nvPr>
            <p:ph type="title"/>
          </p:nvPr>
        </p:nvSpPr>
        <p:spPr>
          <a:xfrm>
            <a:off x="755650"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22564" name="Picture 5"/>
          <p:cNvPicPr>
            <a:picLocks noChangeAspect="1" noChangeArrowheads="1"/>
          </p:cNvPicPr>
          <p:nvPr>
            <p:ph idx="1"/>
          </p:nvPr>
        </p:nvPicPr>
        <p:blipFill>
          <a:blip r:embed="rId2"/>
          <a:srcRect/>
          <a:stretch>
            <a:fillRect/>
          </a:stretch>
        </p:blipFill>
        <p:spPr>
          <a:xfrm>
            <a:off x="684213" y="908050"/>
            <a:ext cx="7920037" cy="5430838"/>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F2F5823-5B38-4086-8A3D-ED4062DFB69A}" type="slidenum">
              <a:rPr lang="en-US" altLang="zh-TW"/>
              <a:pPr>
                <a:defRPr/>
              </a:pPr>
              <a:t>15</a:t>
            </a:fld>
            <a:endParaRPr lang="en-US" altLang="zh-TW"/>
          </a:p>
        </p:txBody>
      </p:sp>
      <p:sp>
        <p:nvSpPr>
          <p:cNvPr id="1431558" name="Rectangle 6"/>
          <p:cNvSpPr>
            <a:spLocks noGrp="1" noChangeArrowheads="1"/>
          </p:cNvSpPr>
          <p:nvPr>
            <p:ph type="title"/>
          </p:nvPr>
        </p:nvSpPr>
        <p:spPr>
          <a:xfrm>
            <a:off x="684213"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23588" name="Picture 5"/>
          <p:cNvPicPr>
            <a:picLocks noChangeAspect="1" noChangeArrowheads="1"/>
          </p:cNvPicPr>
          <p:nvPr>
            <p:ph idx="1"/>
          </p:nvPr>
        </p:nvPicPr>
        <p:blipFill>
          <a:blip r:embed="rId2"/>
          <a:srcRect/>
          <a:stretch>
            <a:fillRect/>
          </a:stretch>
        </p:blipFill>
        <p:spPr>
          <a:xfrm>
            <a:off x="827088" y="908050"/>
            <a:ext cx="7561262" cy="5365750"/>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08EF6E93-F247-4076-B619-DC60F1B950C5}" type="slidenum">
              <a:rPr lang="en-US" altLang="zh-TW"/>
              <a:pPr>
                <a:defRPr/>
              </a:pPr>
              <a:t>2</a:t>
            </a:fld>
            <a:endParaRPr lang="en-US" altLang="zh-TW"/>
          </a:p>
        </p:txBody>
      </p:sp>
      <p:sp>
        <p:nvSpPr>
          <p:cNvPr id="1437700" name="Rectangle 4"/>
          <p:cNvSpPr>
            <a:spLocks noGrp="1" noChangeArrowheads="1"/>
          </p:cNvSpPr>
          <p:nvPr>
            <p:ph type="title"/>
          </p:nvPr>
        </p:nvSpPr>
        <p:spPr>
          <a:xfrm>
            <a:off x="684213" y="188913"/>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sp>
        <p:nvSpPr>
          <p:cNvPr id="310276" name="Rectangle 5" descr="Rectangle: Click to edit Master text styles&#10;Second level&#10;Third level&#10;Fourth level&#10;Fifth level"/>
          <p:cNvSpPr>
            <a:spLocks noChangeArrowheads="1"/>
          </p:cNvSpPr>
          <p:nvPr/>
        </p:nvSpPr>
        <p:spPr bwMode="auto">
          <a:xfrm>
            <a:off x="755650" y="1557338"/>
            <a:ext cx="7772400" cy="4572000"/>
          </a:xfrm>
          <a:prstGeom prst="rect">
            <a:avLst/>
          </a:prstGeom>
          <a:noFill/>
          <a:ln w="9525">
            <a:noFill/>
            <a:miter lim="800000"/>
            <a:headEnd/>
            <a:tailEnd/>
          </a:ln>
        </p:spPr>
        <p:txBody>
          <a:bodyPr/>
          <a:lstStyle/>
          <a:p>
            <a:pPr marL="342900" indent="-342900">
              <a:spcBef>
                <a:spcPct val="20000"/>
              </a:spcBef>
              <a:buClr>
                <a:schemeClr val="tx2"/>
              </a:buClr>
              <a:buFontTx/>
              <a:buChar char="•"/>
            </a:pPr>
            <a:r>
              <a:rPr lang="zh-TW" altLang="en-US" sz="2800" b="1">
                <a:solidFill>
                  <a:srgbClr val="FF3300"/>
                </a:solidFill>
                <a:ea typeface="標楷體" pitchFamily="65" charset="-120"/>
              </a:rPr>
              <a:t>財務績效</a:t>
            </a:r>
          </a:p>
          <a:p>
            <a:pPr marL="342900" indent="-342900">
              <a:spcBef>
                <a:spcPct val="20000"/>
              </a:spcBef>
              <a:buClr>
                <a:schemeClr val="tx2"/>
              </a:buClr>
            </a:pPr>
            <a:r>
              <a:rPr lang="zh-TW" altLang="en-US" sz="1600" b="1">
                <a:latin typeface="新細明體" pitchFamily="18" charset="-120"/>
                <a:ea typeface="標楷體" pitchFamily="65" charset="-120"/>
              </a:rPr>
              <a:t>	</a:t>
            </a:r>
            <a:r>
              <a:rPr lang="zh-TW" altLang="en-US" b="1">
                <a:ea typeface="標楷體" pitchFamily="65" charset="-120"/>
              </a:rPr>
              <a:t>所有的企業活動皆是影響獲利因果關係的一部份，且可影響短期及長期的財務績效。財務績效量度反應過去的績效成果，其可顯示企業對於改善營利的程度。</a:t>
            </a:r>
          </a:p>
          <a:p>
            <a:pPr marL="342900" indent="-342900">
              <a:spcBef>
                <a:spcPct val="20000"/>
              </a:spcBef>
              <a:buClr>
                <a:schemeClr val="tx2"/>
              </a:buClr>
              <a:buFontTx/>
              <a:buChar char="•"/>
            </a:pPr>
            <a:r>
              <a:rPr lang="zh-TW" altLang="en-US" sz="2800" b="1">
                <a:solidFill>
                  <a:srgbClr val="FF3300"/>
                </a:solidFill>
                <a:ea typeface="標楷體" pitchFamily="65" charset="-120"/>
              </a:rPr>
              <a:t>人力資本</a:t>
            </a:r>
          </a:p>
          <a:p>
            <a:pPr marL="342900" indent="-342900">
              <a:spcBef>
                <a:spcPct val="20000"/>
              </a:spcBef>
              <a:buClr>
                <a:schemeClr val="tx2"/>
              </a:buClr>
            </a:pPr>
            <a:r>
              <a:rPr lang="zh-TW" altLang="en-US" b="1">
                <a:ea typeface="標楷體" pitchFamily="65" charset="-120"/>
              </a:rPr>
              <a:t>	所有以「人」為基礎所構成的一項企業資本。公司的價值、文化以及哲學和企業內部管理階層及公司內所有人員的知識、技能、能力、學習及經驗等均包含在「人力資本」中。 </a:t>
            </a:r>
          </a:p>
          <a:p>
            <a:pPr marL="342900" indent="-342900">
              <a:spcBef>
                <a:spcPct val="20000"/>
              </a:spcBef>
              <a:buClr>
                <a:schemeClr val="tx2"/>
              </a:buClr>
              <a:buFontTx/>
              <a:buChar char="•"/>
            </a:pPr>
            <a:r>
              <a:rPr lang="zh-TW" altLang="en-US" sz="2800" b="1">
                <a:solidFill>
                  <a:srgbClr val="FF3300"/>
                </a:solidFill>
                <a:ea typeface="標楷體" pitchFamily="65" charset="-120"/>
              </a:rPr>
              <a:t>創新資本</a:t>
            </a:r>
          </a:p>
          <a:p>
            <a:pPr marL="342900" indent="-342900">
              <a:spcBef>
                <a:spcPct val="20000"/>
              </a:spcBef>
              <a:buClr>
                <a:schemeClr val="tx2"/>
              </a:buClr>
            </a:pPr>
            <a:r>
              <a:rPr lang="zh-TW" altLang="en-US" sz="1600" b="1">
                <a:ea typeface="標楷體" pitchFamily="65" charset="-120"/>
              </a:rPr>
              <a:t>	</a:t>
            </a:r>
            <a:r>
              <a:rPr lang="zh-TW" altLang="en-US" b="1">
                <a:ea typeface="標楷體" pitchFamily="65" charset="-120"/>
              </a:rPr>
              <a:t>係指企業的革新能力、創新成果、組織賴以產生優勢的核心技術、投資於研究發展的資金與人力和公司創新文化、建立新產品與服務的潛力以及保護商業權利、智慧財產權與其他用來開發並加速新產品的無形資產和才能等均屬於創新資本的範疇。</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153E0743-F582-43E4-AF6F-EC2633499B89}" type="slidenum">
              <a:rPr lang="en-US" altLang="zh-TW"/>
              <a:pPr>
                <a:defRPr/>
              </a:pPr>
              <a:t>3</a:t>
            </a:fld>
            <a:endParaRPr lang="en-US" altLang="zh-TW"/>
          </a:p>
        </p:txBody>
      </p:sp>
      <p:sp>
        <p:nvSpPr>
          <p:cNvPr id="1439748" name="Rectangle 4"/>
          <p:cNvSpPr>
            <a:spLocks noGrp="1" noChangeArrowheads="1"/>
          </p:cNvSpPr>
          <p:nvPr>
            <p:ph type="title"/>
          </p:nvPr>
        </p:nvSpPr>
        <p:spPr/>
        <p:txBody>
          <a:bodyPr/>
          <a:lstStyle/>
          <a:p>
            <a:pPr eaLnBrk="1" hangingPunct="1">
              <a:defRPr/>
            </a:pPr>
            <a:r>
              <a:rPr lang="zh-TW" altLang="en-US" smtClean="0"/>
              <a:t>台科大</a:t>
            </a:r>
            <a:r>
              <a:rPr lang="en-US" altLang="zh-TW" smtClean="0"/>
              <a:t>KM</a:t>
            </a:r>
            <a:r>
              <a:rPr lang="zh-TW" altLang="en-US" smtClean="0"/>
              <a:t>績效評估系統</a:t>
            </a:r>
          </a:p>
        </p:txBody>
      </p:sp>
      <p:sp>
        <p:nvSpPr>
          <p:cNvPr id="311300" name="Rectangle 5" descr="Rectangle: Click to edit Master text styles&#10;Second level&#10;Third level&#10;Fourth level&#10;Fifth level"/>
          <p:cNvSpPr>
            <a:spLocks noChangeArrowheads="1"/>
          </p:cNvSpPr>
          <p:nvPr/>
        </p:nvSpPr>
        <p:spPr bwMode="auto">
          <a:xfrm>
            <a:off x="838200" y="1905000"/>
            <a:ext cx="7772400" cy="4114800"/>
          </a:xfrm>
          <a:prstGeom prst="rect">
            <a:avLst/>
          </a:prstGeom>
          <a:noFill/>
          <a:ln w="9525">
            <a:noFill/>
            <a:miter lim="800000"/>
            <a:headEnd/>
            <a:tailEnd/>
          </a:ln>
        </p:spPr>
        <p:txBody>
          <a:bodyPr/>
          <a:lstStyle/>
          <a:p>
            <a:pPr marL="342900" indent="-342900">
              <a:spcBef>
                <a:spcPct val="20000"/>
              </a:spcBef>
              <a:buClr>
                <a:schemeClr val="tx2"/>
              </a:buClr>
              <a:buFontTx/>
              <a:buChar char="•"/>
            </a:pPr>
            <a:r>
              <a:rPr lang="zh-TW" altLang="en-US" sz="2800" b="1">
                <a:solidFill>
                  <a:srgbClr val="FF3300"/>
                </a:solidFill>
                <a:ea typeface="標楷體" pitchFamily="65" charset="-120"/>
              </a:rPr>
              <a:t>流程資本</a:t>
            </a:r>
          </a:p>
          <a:p>
            <a:pPr marL="342900" indent="-342900">
              <a:spcBef>
                <a:spcPct val="20000"/>
              </a:spcBef>
              <a:buClr>
                <a:schemeClr val="tx2"/>
              </a:buClr>
            </a:pPr>
            <a:r>
              <a:rPr lang="zh-TW" altLang="en-US" sz="1600" b="1">
                <a:ea typeface="標楷體" pitchFamily="65" charset="-120"/>
              </a:rPr>
              <a:t>	</a:t>
            </a:r>
            <a:r>
              <a:rPr lang="zh-TW" altLang="en-US" b="1">
                <a:ea typeface="標楷體" pitchFamily="65" charset="-120"/>
              </a:rPr>
              <a:t>指的是運用於連續性價值創造的實用知識，包括組織內部的流程、作業程序、系統、工具、特殊方法</a:t>
            </a:r>
            <a:r>
              <a:rPr lang="en-US" altLang="zh-TW" b="1">
                <a:ea typeface="標楷體" pitchFamily="65" charset="-120"/>
              </a:rPr>
              <a:t>(</a:t>
            </a:r>
            <a:r>
              <a:rPr lang="zh-TW" altLang="en-US" b="1">
                <a:ea typeface="標楷體" pitchFamily="65" charset="-120"/>
              </a:rPr>
              <a:t>如：</a:t>
            </a:r>
            <a:r>
              <a:rPr lang="en-US" altLang="zh-TW" b="1">
                <a:ea typeface="標楷體" pitchFamily="65" charset="-120"/>
              </a:rPr>
              <a:t>ISO9000</a:t>
            </a:r>
            <a:r>
              <a:rPr lang="zh-TW" altLang="en-US" b="1">
                <a:ea typeface="標楷體" pitchFamily="65" charset="-120"/>
              </a:rPr>
              <a:t>、管理資訊系統等</a:t>
            </a:r>
            <a:r>
              <a:rPr lang="en-US" altLang="zh-TW" b="1">
                <a:ea typeface="標楷體" pitchFamily="65" charset="-120"/>
              </a:rPr>
              <a:t>)</a:t>
            </a:r>
            <a:r>
              <a:rPr lang="zh-TW" altLang="en-US" b="1">
                <a:ea typeface="標楷體" pitchFamily="65" charset="-120"/>
              </a:rPr>
              <a:t>或製程以及擴大並加強產品製造或服務效率的員工計劃皆為流程資本的範疇。諸如針對硬體設備的維護與操作流程與規章及從進料、加工轉換、出貨、接單的程序與制度等。</a:t>
            </a:r>
          </a:p>
          <a:p>
            <a:pPr marL="342900" indent="-342900">
              <a:spcBef>
                <a:spcPct val="20000"/>
              </a:spcBef>
              <a:buClr>
                <a:schemeClr val="tx2"/>
              </a:buClr>
              <a:buFontTx/>
              <a:buChar char="•"/>
            </a:pPr>
            <a:r>
              <a:rPr lang="zh-TW" altLang="en-US" sz="2800" b="1">
                <a:solidFill>
                  <a:srgbClr val="FF3300"/>
                </a:solidFill>
                <a:ea typeface="標楷體" pitchFamily="65" charset="-120"/>
              </a:rPr>
              <a:t>顧客資本</a:t>
            </a:r>
          </a:p>
          <a:p>
            <a:pPr marL="342900" indent="-342900">
              <a:spcBef>
                <a:spcPct val="20000"/>
              </a:spcBef>
              <a:buClr>
                <a:schemeClr val="tx2"/>
              </a:buClr>
            </a:pPr>
            <a:r>
              <a:rPr lang="zh-TW" altLang="en-US" sz="1600" b="1">
                <a:ea typeface="標楷體" pitchFamily="65" charset="-120"/>
              </a:rPr>
              <a:t>	</a:t>
            </a:r>
            <a:r>
              <a:rPr lang="zh-TW" altLang="en-US" b="1">
                <a:ea typeface="標楷體" pitchFamily="65" charset="-120"/>
              </a:rPr>
              <a:t>係指組織和顧客關係的價值，包括與顧客一起創新、廠商上下游關係、顧客相關資料、顧客忠誠度等。</a:t>
            </a:r>
            <a:r>
              <a:rPr lang="zh-TW" altLang="en-US" sz="1600" b="1">
                <a:ea typeface="標楷體" pitchFamily="65" charset="-120"/>
              </a:rPr>
              <a:t> </a:t>
            </a:r>
          </a:p>
          <a:p>
            <a:pPr marL="342900" indent="-342900">
              <a:spcBef>
                <a:spcPct val="20000"/>
              </a:spcBef>
              <a:buClr>
                <a:schemeClr val="tx2"/>
              </a:buClr>
            </a:pPr>
            <a:endParaRPr lang="en-US" altLang="zh-TW" sz="2400" b="1">
              <a:ea typeface="標楷體" pitchFamily="65"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95DF0B0B-927D-4CC6-8FE8-E23546937647}" type="slidenum">
              <a:rPr lang="en-US" altLang="zh-TW"/>
              <a:pPr>
                <a:defRPr/>
              </a:pPr>
              <a:t>4</a:t>
            </a:fld>
            <a:endParaRPr lang="en-US" altLang="zh-TW"/>
          </a:p>
        </p:txBody>
      </p:sp>
      <p:sp>
        <p:nvSpPr>
          <p:cNvPr id="1523555" name="Rectangle 867"/>
          <p:cNvSpPr>
            <a:spLocks noGrp="1" noChangeArrowheads="1"/>
          </p:cNvSpPr>
          <p:nvPr>
            <p:ph type="title"/>
          </p:nvPr>
        </p:nvSpPr>
        <p:spPr/>
        <p:txBody>
          <a:bodyPr/>
          <a:lstStyle/>
          <a:p>
            <a:pPr eaLnBrk="1" hangingPunct="1">
              <a:defRPr/>
            </a:pPr>
            <a:r>
              <a:rPr lang="zh-TW" altLang="en-US" smtClean="0"/>
              <a:t>人力資本評估指標</a:t>
            </a:r>
          </a:p>
        </p:txBody>
      </p:sp>
      <p:sp>
        <p:nvSpPr>
          <p:cNvPr id="312324" name="Rectangle 866"/>
          <p:cNvSpPr>
            <a:spLocks noGrp="1" noChangeArrowheads="1"/>
          </p:cNvSpPr>
          <p:nvPr>
            <p:ph type="body" sz="half" idx="1"/>
          </p:nvPr>
        </p:nvSpPr>
        <p:spPr>
          <a:xfrm>
            <a:off x="468313" y="1268413"/>
            <a:ext cx="4038600" cy="4897437"/>
          </a:xfrm>
        </p:spPr>
        <p:txBody>
          <a:bodyPr/>
          <a:lstStyle/>
          <a:p>
            <a:pPr eaLnBrk="1" hangingPunct="1">
              <a:lnSpc>
                <a:spcPct val="80000"/>
              </a:lnSpc>
            </a:pPr>
            <a:r>
              <a:rPr lang="zh-TW" altLang="en-US" sz="2400" smtClean="0"/>
              <a:t>專業員工的維持率</a:t>
            </a:r>
          </a:p>
          <a:p>
            <a:pPr eaLnBrk="1" hangingPunct="1">
              <a:lnSpc>
                <a:spcPct val="80000"/>
              </a:lnSpc>
            </a:pPr>
            <a:r>
              <a:rPr lang="zh-TW" altLang="en-US" sz="2400" smtClean="0"/>
              <a:t>吸引人才之程度</a:t>
            </a:r>
          </a:p>
          <a:p>
            <a:pPr eaLnBrk="1" hangingPunct="1">
              <a:lnSpc>
                <a:spcPct val="80000"/>
              </a:lnSpc>
            </a:pPr>
            <a:r>
              <a:rPr lang="zh-TW" altLang="en-US" sz="2400" smtClean="0"/>
              <a:t>運用資訊科技的能力</a:t>
            </a:r>
          </a:p>
          <a:p>
            <a:pPr eaLnBrk="1" hangingPunct="1">
              <a:lnSpc>
                <a:spcPct val="80000"/>
              </a:lnSpc>
            </a:pPr>
            <a:r>
              <a:rPr lang="zh-TW" altLang="en-US" sz="2400" smtClean="0"/>
              <a:t>訓練費用</a:t>
            </a:r>
            <a:r>
              <a:rPr lang="en-US" altLang="zh-TW" sz="2400" smtClean="0"/>
              <a:t>/</a:t>
            </a:r>
            <a:r>
              <a:rPr lang="zh-TW" altLang="en-US" sz="2400" smtClean="0"/>
              <a:t>公司總薪資支出</a:t>
            </a:r>
          </a:p>
          <a:p>
            <a:pPr eaLnBrk="1" hangingPunct="1">
              <a:lnSpc>
                <a:spcPct val="80000"/>
              </a:lnSpc>
            </a:pPr>
            <a:r>
              <a:rPr lang="zh-TW" altLang="en-US" sz="2400" smtClean="0"/>
              <a:t>專業員工的置換成本</a:t>
            </a:r>
          </a:p>
          <a:p>
            <a:pPr eaLnBrk="1" hangingPunct="1">
              <a:lnSpc>
                <a:spcPct val="80000"/>
              </a:lnSpc>
            </a:pPr>
            <a:r>
              <a:rPr lang="zh-TW" altLang="en-US" sz="2400" smtClean="0"/>
              <a:t>員工滿意度</a:t>
            </a:r>
          </a:p>
          <a:p>
            <a:pPr eaLnBrk="1" hangingPunct="1">
              <a:lnSpc>
                <a:spcPct val="80000"/>
              </a:lnSpc>
            </a:pPr>
            <a:r>
              <a:rPr lang="zh-TW" altLang="en-US" sz="2400" smtClean="0"/>
              <a:t>員工支持度</a:t>
            </a:r>
          </a:p>
          <a:p>
            <a:pPr eaLnBrk="1" hangingPunct="1">
              <a:lnSpc>
                <a:spcPct val="80000"/>
              </a:lnSpc>
            </a:pPr>
            <a:r>
              <a:rPr lang="zh-TW" altLang="en-US" sz="2400" smtClean="0"/>
              <a:t>組織學習能力</a:t>
            </a:r>
          </a:p>
          <a:p>
            <a:pPr eaLnBrk="1" hangingPunct="1">
              <a:lnSpc>
                <a:spcPct val="80000"/>
              </a:lnSpc>
            </a:pPr>
            <a:r>
              <a:rPr lang="zh-TW" altLang="en-US" sz="2400" smtClean="0"/>
              <a:t>教育程度</a:t>
            </a:r>
          </a:p>
          <a:p>
            <a:pPr eaLnBrk="1" hangingPunct="1">
              <a:lnSpc>
                <a:spcPct val="80000"/>
              </a:lnSpc>
            </a:pPr>
            <a:r>
              <a:rPr lang="zh-TW" altLang="en-US" sz="2400" smtClean="0"/>
              <a:t>對員工的授權度</a:t>
            </a:r>
          </a:p>
          <a:p>
            <a:pPr eaLnBrk="1" hangingPunct="1">
              <a:lnSpc>
                <a:spcPct val="80000"/>
              </a:lnSpc>
            </a:pPr>
            <a:r>
              <a:rPr lang="zh-TW" altLang="en-US" sz="2400" smtClean="0"/>
              <a:t>管理的能力</a:t>
            </a:r>
          </a:p>
          <a:p>
            <a:pPr eaLnBrk="1" hangingPunct="1">
              <a:lnSpc>
                <a:spcPct val="80000"/>
              </a:lnSpc>
            </a:pPr>
            <a:r>
              <a:rPr lang="zh-TW" altLang="en-US" sz="2400" smtClean="0"/>
              <a:t>員工接受訓練的時間</a:t>
            </a:r>
          </a:p>
        </p:txBody>
      </p:sp>
      <p:sp>
        <p:nvSpPr>
          <p:cNvPr id="312325" name="Rectangle 868"/>
          <p:cNvSpPr>
            <a:spLocks noGrp="1" noChangeArrowheads="1"/>
          </p:cNvSpPr>
          <p:nvPr>
            <p:ph type="body" sz="half" idx="2"/>
          </p:nvPr>
        </p:nvSpPr>
        <p:spPr>
          <a:xfrm>
            <a:off x="4659313" y="1268413"/>
            <a:ext cx="4038600" cy="5040312"/>
          </a:xfrm>
        </p:spPr>
        <p:txBody>
          <a:bodyPr/>
          <a:lstStyle/>
          <a:p>
            <a:pPr eaLnBrk="1" hangingPunct="1">
              <a:lnSpc>
                <a:spcPct val="80000"/>
              </a:lnSpc>
            </a:pPr>
            <a:r>
              <a:rPr lang="zh-TW" altLang="en-US" sz="2400" smtClean="0"/>
              <a:t>員工的平均年資</a:t>
            </a:r>
          </a:p>
          <a:p>
            <a:pPr eaLnBrk="1" hangingPunct="1">
              <a:lnSpc>
                <a:spcPct val="80000"/>
              </a:lnSpc>
            </a:pPr>
            <a:r>
              <a:rPr lang="zh-TW" altLang="en-US" sz="2400" smtClean="0"/>
              <a:t>全職員工數經理人數</a:t>
            </a:r>
          </a:p>
          <a:p>
            <a:pPr eaLnBrk="1" hangingPunct="1">
              <a:lnSpc>
                <a:spcPct val="80000"/>
              </a:lnSpc>
            </a:pPr>
            <a:r>
              <a:rPr lang="zh-TW" altLang="en-US" sz="2400" smtClean="0"/>
              <a:t>女性經理人數</a:t>
            </a:r>
          </a:p>
          <a:p>
            <a:pPr eaLnBrk="1" hangingPunct="1">
              <a:lnSpc>
                <a:spcPct val="80000"/>
              </a:lnSpc>
            </a:pPr>
            <a:r>
              <a:rPr lang="zh-TW" altLang="en-US" sz="2400" smtClean="0"/>
              <a:t>全職員工平均年齡</a:t>
            </a:r>
          </a:p>
          <a:p>
            <a:pPr eaLnBrk="1" hangingPunct="1">
              <a:lnSpc>
                <a:spcPct val="80000"/>
              </a:lnSpc>
            </a:pPr>
            <a:r>
              <a:rPr lang="zh-TW" altLang="en-US" sz="2400" smtClean="0"/>
              <a:t>經理人中擁有高等學歷的百分比</a:t>
            </a:r>
          </a:p>
          <a:p>
            <a:pPr eaLnBrk="1" hangingPunct="1">
              <a:lnSpc>
                <a:spcPct val="80000"/>
              </a:lnSpc>
            </a:pPr>
            <a:r>
              <a:rPr lang="zh-TW" altLang="en-US" sz="2400" smtClean="0"/>
              <a:t>員工創新能力</a:t>
            </a:r>
          </a:p>
          <a:p>
            <a:pPr eaLnBrk="1" hangingPunct="1">
              <a:lnSpc>
                <a:spcPct val="80000"/>
              </a:lnSpc>
            </a:pPr>
            <a:r>
              <a:rPr lang="zh-TW" altLang="en-US" sz="2400" smtClean="0"/>
              <a:t>附加價值</a:t>
            </a:r>
            <a:r>
              <a:rPr lang="en-US" altLang="zh-TW" sz="2400" smtClean="0"/>
              <a:t>/</a:t>
            </a:r>
            <a:r>
              <a:rPr lang="zh-TW" altLang="en-US" sz="2400" smtClean="0"/>
              <a:t>專業員工</a:t>
            </a:r>
          </a:p>
          <a:p>
            <a:pPr eaLnBrk="1" hangingPunct="1">
              <a:lnSpc>
                <a:spcPct val="80000"/>
              </a:lnSpc>
            </a:pPr>
            <a:r>
              <a:rPr lang="zh-TW" altLang="en-US" sz="2400" smtClean="0"/>
              <a:t>兩年經驗內新人比</a:t>
            </a:r>
          </a:p>
          <a:p>
            <a:pPr eaLnBrk="1" hangingPunct="1">
              <a:lnSpc>
                <a:spcPct val="80000"/>
              </a:lnSpc>
            </a:pPr>
            <a:r>
              <a:rPr lang="zh-TW" altLang="en-US" sz="2400" smtClean="0"/>
              <a:t>每名員工的獲利</a:t>
            </a:r>
          </a:p>
          <a:p>
            <a:pPr eaLnBrk="1" hangingPunct="1">
              <a:lnSpc>
                <a:spcPct val="80000"/>
              </a:lnSpc>
            </a:pPr>
            <a:r>
              <a:rPr lang="zh-TW" altLang="en-US" sz="2400" smtClean="0"/>
              <a:t>能促進員工勝任能力之顧客量</a:t>
            </a:r>
          </a:p>
          <a:p>
            <a:pPr eaLnBrk="1" hangingPunct="1">
              <a:lnSpc>
                <a:spcPct val="80000"/>
              </a:lnSpc>
            </a:pPr>
            <a:r>
              <a:rPr lang="zh-TW" altLang="en-US" sz="2400" smtClean="0"/>
              <a:t>專業人員比例之變化</a:t>
            </a:r>
          </a:p>
          <a:p>
            <a:pPr eaLnBrk="1" hangingPunct="1">
              <a:lnSpc>
                <a:spcPct val="80000"/>
              </a:lnSpc>
            </a:pPr>
            <a:r>
              <a:rPr lang="zh-TW" altLang="en-US" sz="2400" smtClean="0"/>
              <a:t>專業技術能力</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91A3A17E-7239-4DD3-95C6-6A3E33F5B200}" type="slidenum">
              <a:rPr lang="en-US" altLang="zh-TW"/>
              <a:pPr>
                <a:defRPr/>
              </a:pPr>
              <a:t>5</a:t>
            </a:fld>
            <a:endParaRPr lang="en-US" altLang="zh-TW"/>
          </a:p>
        </p:txBody>
      </p:sp>
      <p:sp>
        <p:nvSpPr>
          <p:cNvPr id="1557508" name="Rectangle 4"/>
          <p:cNvSpPr>
            <a:spLocks noGrp="1" noChangeArrowheads="1"/>
          </p:cNvSpPr>
          <p:nvPr>
            <p:ph type="title"/>
          </p:nvPr>
        </p:nvSpPr>
        <p:spPr/>
        <p:txBody>
          <a:bodyPr/>
          <a:lstStyle/>
          <a:p>
            <a:pPr eaLnBrk="1" hangingPunct="1">
              <a:defRPr/>
            </a:pPr>
            <a:r>
              <a:rPr lang="zh-TW" altLang="en-US" smtClean="0"/>
              <a:t>創新資本評估指標</a:t>
            </a:r>
          </a:p>
        </p:txBody>
      </p:sp>
      <p:sp>
        <p:nvSpPr>
          <p:cNvPr id="313348" name="Rectangle 5"/>
          <p:cNvSpPr>
            <a:spLocks noGrp="1" noChangeArrowheads="1"/>
          </p:cNvSpPr>
          <p:nvPr>
            <p:ph type="body" sz="half" idx="1"/>
          </p:nvPr>
        </p:nvSpPr>
        <p:spPr>
          <a:xfrm>
            <a:off x="468313" y="1268413"/>
            <a:ext cx="4038600" cy="4897437"/>
          </a:xfrm>
        </p:spPr>
        <p:txBody>
          <a:bodyPr/>
          <a:lstStyle/>
          <a:p>
            <a:pPr eaLnBrk="1" hangingPunct="1">
              <a:lnSpc>
                <a:spcPct val="80000"/>
              </a:lnSpc>
            </a:pPr>
            <a:r>
              <a:rPr lang="zh-TW" altLang="en-US" sz="2400" smtClean="0"/>
              <a:t>研發費用</a:t>
            </a:r>
          </a:p>
          <a:p>
            <a:pPr eaLnBrk="1" hangingPunct="1">
              <a:lnSpc>
                <a:spcPct val="80000"/>
              </a:lnSpc>
            </a:pPr>
            <a:r>
              <a:rPr lang="zh-TW" altLang="en-US" sz="2400" smtClean="0"/>
              <a:t>研發人員比例</a:t>
            </a:r>
          </a:p>
          <a:p>
            <a:pPr eaLnBrk="1" hangingPunct="1">
              <a:lnSpc>
                <a:spcPct val="80000"/>
              </a:lnSpc>
            </a:pPr>
            <a:r>
              <a:rPr lang="zh-TW" altLang="en-US" sz="2400" smtClean="0"/>
              <a:t>創新成果</a:t>
            </a:r>
            <a:r>
              <a:rPr lang="en-US" altLang="zh-TW" sz="2400" smtClean="0"/>
              <a:t>(</a:t>
            </a:r>
            <a:r>
              <a:rPr lang="zh-TW" altLang="en-US" sz="2400" smtClean="0"/>
              <a:t>三年內新產品的比例</a:t>
            </a:r>
            <a:r>
              <a:rPr lang="en-US" altLang="zh-TW" sz="2400" smtClean="0"/>
              <a:t>)</a:t>
            </a:r>
          </a:p>
          <a:p>
            <a:pPr eaLnBrk="1" hangingPunct="1">
              <a:lnSpc>
                <a:spcPct val="80000"/>
              </a:lnSpc>
            </a:pPr>
            <a:r>
              <a:rPr lang="zh-TW" altLang="en-US" sz="2400" smtClean="0"/>
              <a:t>著作權與商標的數量</a:t>
            </a:r>
          </a:p>
          <a:p>
            <a:pPr eaLnBrk="1" hangingPunct="1">
              <a:lnSpc>
                <a:spcPct val="80000"/>
              </a:lnSpc>
            </a:pPr>
            <a:r>
              <a:rPr lang="zh-TW" altLang="en-US" sz="2400" smtClean="0"/>
              <a:t>有效使用專利的數量</a:t>
            </a:r>
          </a:p>
          <a:p>
            <a:pPr eaLnBrk="1" hangingPunct="1">
              <a:lnSpc>
                <a:spcPct val="80000"/>
              </a:lnSpc>
            </a:pPr>
            <a:r>
              <a:rPr lang="zh-TW" altLang="en-US" sz="2400" smtClean="0"/>
              <a:t>新市場發展的投資</a:t>
            </a:r>
          </a:p>
          <a:p>
            <a:pPr eaLnBrk="1" hangingPunct="1">
              <a:lnSpc>
                <a:spcPct val="80000"/>
              </a:lnSpc>
            </a:pPr>
            <a:r>
              <a:rPr lang="zh-TW" altLang="en-US" sz="2400" smtClean="0"/>
              <a:t>專利的淨現值</a:t>
            </a:r>
          </a:p>
          <a:p>
            <a:pPr eaLnBrk="1" hangingPunct="1">
              <a:lnSpc>
                <a:spcPct val="80000"/>
              </a:lnSpc>
            </a:pPr>
            <a:r>
              <a:rPr lang="zh-TW" altLang="en-US" sz="2400" smtClean="0"/>
              <a:t>專利的平均期限</a:t>
            </a:r>
          </a:p>
          <a:p>
            <a:pPr eaLnBrk="1" hangingPunct="1">
              <a:lnSpc>
                <a:spcPct val="80000"/>
              </a:lnSpc>
            </a:pPr>
            <a:r>
              <a:rPr lang="zh-TW" altLang="en-US" sz="2400" smtClean="0"/>
              <a:t>在知識管理資料庫中新想法的數量</a:t>
            </a:r>
          </a:p>
          <a:p>
            <a:pPr eaLnBrk="1" hangingPunct="1">
              <a:lnSpc>
                <a:spcPct val="80000"/>
              </a:lnSpc>
            </a:pPr>
            <a:r>
              <a:rPr lang="zh-TW" altLang="en-US" sz="2400" smtClean="0"/>
              <a:t>直接與顧客每年平均聯繫次數</a:t>
            </a:r>
          </a:p>
        </p:txBody>
      </p:sp>
      <p:sp>
        <p:nvSpPr>
          <p:cNvPr id="313349" name="Rectangle 6"/>
          <p:cNvSpPr>
            <a:spLocks noGrp="1" noChangeArrowheads="1"/>
          </p:cNvSpPr>
          <p:nvPr>
            <p:ph type="body" sz="half" idx="2"/>
          </p:nvPr>
        </p:nvSpPr>
        <p:spPr>
          <a:xfrm>
            <a:off x="4659313" y="1268413"/>
            <a:ext cx="4038600" cy="5040312"/>
          </a:xfrm>
        </p:spPr>
        <p:txBody>
          <a:bodyPr/>
          <a:lstStyle/>
          <a:p>
            <a:pPr eaLnBrk="1" hangingPunct="1">
              <a:lnSpc>
                <a:spcPct val="80000"/>
              </a:lnSpc>
            </a:pPr>
            <a:r>
              <a:rPr lang="zh-TW" altLang="en-US" sz="2400" smtClean="0"/>
              <a:t>研發費用投資在產品設計方面之比率</a:t>
            </a:r>
          </a:p>
          <a:p>
            <a:pPr eaLnBrk="1" hangingPunct="1">
              <a:lnSpc>
                <a:spcPct val="80000"/>
              </a:lnSpc>
            </a:pPr>
            <a:r>
              <a:rPr lang="zh-TW" altLang="en-US" sz="2400" smtClean="0"/>
              <a:t>尚未申請通過的專利數量</a:t>
            </a:r>
          </a:p>
          <a:p>
            <a:pPr eaLnBrk="1" hangingPunct="1">
              <a:lnSpc>
                <a:spcPct val="80000"/>
              </a:lnSpc>
            </a:pPr>
            <a:r>
              <a:rPr lang="zh-TW" altLang="en-US" sz="2400" smtClean="0"/>
              <a:t>訓練費用</a:t>
            </a:r>
            <a:r>
              <a:rPr lang="en-US" altLang="zh-TW" sz="2400" smtClean="0"/>
              <a:t>/</a:t>
            </a:r>
            <a:r>
              <a:rPr lang="zh-TW" altLang="en-US" sz="2400" smtClean="0"/>
              <a:t>員工數</a:t>
            </a:r>
          </a:p>
          <a:p>
            <a:pPr eaLnBrk="1" hangingPunct="1">
              <a:lnSpc>
                <a:spcPct val="80000"/>
              </a:lnSpc>
            </a:pPr>
            <a:r>
              <a:rPr lang="zh-TW" altLang="en-US" sz="2400" smtClean="0"/>
              <a:t>顧客與公司往來平均月數</a:t>
            </a:r>
          </a:p>
          <a:p>
            <a:pPr eaLnBrk="1" hangingPunct="1">
              <a:lnSpc>
                <a:spcPct val="80000"/>
              </a:lnSpc>
            </a:pPr>
            <a:r>
              <a:rPr lang="zh-TW" altLang="en-US" sz="2400" smtClean="0"/>
              <a:t>研發費用投資在基礎研究方面之比率</a:t>
            </a:r>
          </a:p>
          <a:p>
            <a:pPr eaLnBrk="1" hangingPunct="1">
              <a:lnSpc>
                <a:spcPct val="80000"/>
              </a:lnSpc>
            </a:pPr>
            <a:r>
              <a:rPr lang="zh-TW" altLang="en-US" sz="2400" smtClean="0"/>
              <a:t>關係投資</a:t>
            </a:r>
            <a:r>
              <a:rPr lang="en-US" altLang="zh-TW" sz="2400" smtClean="0"/>
              <a:t>/</a:t>
            </a:r>
            <a:r>
              <a:rPr lang="zh-TW" altLang="en-US" sz="2400" smtClean="0"/>
              <a:t>顧客數</a:t>
            </a:r>
          </a:p>
          <a:p>
            <a:pPr eaLnBrk="1" hangingPunct="1">
              <a:lnSpc>
                <a:spcPct val="80000"/>
              </a:lnSpc>
            </a:pPr>
            <a:r>
              <a:rPr lang="zh-TW" altLang="en-US" sz="2400" smtClean="0"/>
              <a:t>訓練費用</a:t>
            </a:r>
            <a:r>
              <a:rPr lang="en-US" altLang="zh-TW" sz="2400" smtClean="0"/>
              <a:t>/</a:t>
            </a:r>
            <a:r>
              <a:rPr lang="zh-TW" altLang="en-US" sz="2400" smtClean="0"/>
              <a:t>管理費用</a:t>
            </a:r>
          </a:p>
          <a:p>
            <a:pPr eaLnBrk="1" hangingPunct="1">
              <a:lnSpc>
                <a:spcPct val="80000"/>
              </a:lnSpc>
            </a:pPr>
            <a:r>
              <a:rPr lang="zh-TW" altLang="en-US" sz="2400" smtClean="0"/>
              <a:t>研發費用投資在應用方面之比率</a:t>
            </a:r>
          </a:p>
          <a:p>
            <a:pPr eaLnBrk="1" hangingPunct="1">
              <a:lnSpc>
                <a:spcPct val="80000"/>
              </a:lnSpc>
            </a:pPr>
            <a:r>
              <a:rPr lang="zh-TW" altLang="en-US" sz="2400" smtClean="0"/>
              <a:t>開發時間比率</a:t>
            </a:r>
          </a:p>
          <a:p>
            <a:pPr eaLnBrk="1" hangingPunct="1">
              <a:lnSpc>
                <a:spcPct val="80000"/>
              </a:lnSpc>
            </a:pPr>
            <a:endParaRPr lang="en-US" altLang="zh-TW"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CC4B82EE-E042-49D8-9825-43EC32F1DB1D}" type="slidenum">
              <a:rPr lang="en-US" altLang="zh-TW"/>
              <a:pPr>
                <a:defRPr/>
              </a:pPr>
              <a:t>6</a:t>
            </a:fld>
            <a:endParaRPr lang="en-US" altLang="zh-TW"/>
          </a:p>
        </p:txBody>
      </p:sp>
      <p:sp>
        <p:nvSpPr>
          <p:cNvPr id="1560580" name="Rectangle 4"/>
          <p:cNvSpPr>
            <a:spLocks noGrp="1" noChangeArrowheads="1"/>
          </p:cNvSpPr>
          <p:nvPr>
            <p:ph type="title"/>
          </p:nvPr>
        </p:nvSpPr>
        <p:spPr/>
        <p:txBody>
          <a:bodyPr/>
          <a:lstStyle/>
          <a:p>
            <a:pPr eaLnBrk="1" hangingPunct="1">
              <a:defRPr/>
            </a:pPr>
            <a:r>
              <a:rPr lang="zh-TW" altLang="en-US" smtClean="0"/>
              <a:t>流程資本評估指標</a:t>
            </a:r>
          </a:p>
        </p:txBody>
      </p:sp>
      <p:sp>
        <p:nvSpPr>
          <p:cNvPr id="314372" name="Rectangle 5"/>
          <p:cNvSpPr>
            <a:spLocks noGrp="1" noChangeArrowheads="1"/>
          </p:cNvSpPr>
          <p:nvPr>
            <p:ph type="body" sz="half" idx="1"/>
          </p:nvPr>
        </p:nvSpPr>
        <p:spPr>
          <a:xfrm>
            <a:off x="468313" y="1268413"/>
            <a:ext cx="4038600" cy="4968875"/>
          </a:xfrm>
        </p:spPr>
        <p:txBody>
          <a:bodyPr/>
          <a:lstStyle/>
          <a:p>
            <a:pPr eaLnBrk="1" hangingPunct="1"/>
            <a:r>
              <a:rPr lang="zh-TW" altLang="en-US" sz="2400" smtClean="0"/>
              <a:t>流程的文件化與格式化</a:t>
            </a:r>
          </a:p>
          <a:p>
            <a:pPr eaLnBrk="1" hangingPunct="1"/>
            <a:r>
              <a:rPr lang="zh-TW" altLang="en-US" sz="2400" smtClean="0"/>
              <a:t>流程文件的使用率</a:t>
            </a:r>
          </a:p>
          <a:p>
            <a:pPr eaLnBrk="1" hangingPunct="1"/>
            <a:r>
              <a:rPr lang="zh-TW" altLang="en-US" sz="2400" smtClean="0"/>
              <a:t>策略的執行</a:t>
            </a:r>
          </a:p>
          <a:p>
            <a:pPr eaLnBrk="1" hangingPunct="1"/>
            <a:r>
              <a:rPr lang="zh-TW" altLang="en-US" sz="2400" smtClean="0"/>
              <a:t>決策的品質</a:t>
            </a:r>
          </a:p>
          <a:p>
            <a:pPr eaLnBrk="1" hangingPunct="1"/>
            <a:r>
              <a:rPr lang="zh-TW" altLang="en-US" sz="2400" smtClean="0"/>
              <a:t>投資在知識管理而得利潤的百分比</a:t>
            </a:r>
          </a:p>
          <a:p>
            <a:pPr eaLnBrk="1" hangingPunct="1"/>
            <a:r>
              <a:rPr lang="zh-TW" altLang="en-US" sz="2400" smtClean="0"/>
              <a:t>每位員工使用資訊科技的程度</a:t>
            </a:r>
          </a:p>
          <a:p>
            <a:pPr eaLnBrk="1" hangingPunct="1"/>
            <a:r>
              <a:rPr lang="zh-TW" altLang="en-US" sz="2400" smtClean="0"/>
              <a:t>流程的品質</a:t>
            </a:r>
          </a:p>
          <a:p>
            <a:pPr eaLnBrk="1" hangingPunct="1"/>
            <a:r>
              <a:rPr lang="zh-TW" altLang="en-US" sz="2400" smtClean="0"/>
              <a:t>資訊技術容量</a:t>
            </a:r>
            <a:r>
              <a:rPr lang="en-US" altLang="zh-TW" sz="2400" smtClean="0"/>
              <a:t>(CPU &amp; DASD)</a:t>
            </a:r>
          </a:p>
        </p:txBody>
      </p:sp>
      <p:sp>
        <p:nvSpPr>
          <p:cNvPr id="314373" name="Rectangle 6"/>
          <p:cNvSpPr>
            <a:spLocks noGrp="1" noChangeArrowheads="1"/>
          </p:cNvSpPr>
          <p:nvPr>
            <p:ph type="body" sz="half" idx="2"/>
          </p:nvPr>
        </p:nvSpPr>
        <p:spPr>
          <a:xfrm>
            <a:off x="4659313" y="1268413"/>
            <a:ext cx="4038600" cy="4968875"/>
          </a:xfrm>
        </p:spPr>
        <p:txBody>
          <a:bodyPr/>
          <a:lstStyle/>
          <a:p>
            <a:pPr eaLnBrk="1" hangingPunct="1"/>
            <a:r>
              <a:rPr lang="zh-TW" altLang="en-US" sz="2400" smtClean="0"/>
              <a:t>資訊設備容量</a:t>
            </a:r>
            <a:r>
              <a:rPr lang="en-US" altLang="zh-TW" sz="2400" smtClean="0"/>
              <a:t>/</a:t>
            </a:r>
            <a:r>
              <a:rPr lang="zh-TW" altLang="en-US" sz="2400" smtClean="0"/>
              <a:t>員工數</a:t>
            </a:r>
          </a:p>
          <a:p>
            <a:pPr eaLnBrk="1" hangingPunct="1"/>
            <a:r>
              <a:rPr lang="zh-TW" altLang="en-US" sz="2400" smtClean="0"/>
              <a:t>管理費用</a:t>
            </a:r>
            <a:r>
              <a:rPr lang="en-US" altLang="zh-TW" sz="2400" smtClean="0"/>
              <a:t>/</a:t>
            </a:r>
            <a:r>
              <a:rPr lang="zh-TW" altLang="en-US" sz="2400" smtClean="0"/>
              <a:t>總營收</a:t>
            </a:r>
          </a:p>
          <a:p>
            <a:pPr eaLnBrk="1" hangingPunct="1"/>
            <a:r>
              <a:rPr lang="zh-TW" altLang="en-US" sz="2400" smtClean="0"/>
              <a:t>合約範圍無失誤數</a:t>
            </a:r>
          </a:p>
          <a:p>
            <a:pPr eaLnBrk="1" hangingPunct="1"/>
            <a:r>
              <a:rPr lang="zh-TW" altLang="en-US" sz="2400" smtClean="0"/>
              <a:t>個人電腦與筆記型電腦數</a:t>
            </a:r>
            <a:r>
              <a:rPr lang="en-US" altLang="zh-TW" sz="2400" smtClean="0"/>
              <a:t>/</a:t>
            </a:r>
            <a:r>
              <a:rPr lang="zh-TW" altLang="en-US" sz="2400" smtClean="0"/>
              <a:t>員工數</a:t>
            </a:r>
          </a:p>
          <a:p>
            <a:pPr eaLnBrk="1" hangingPunct="1"/>
            <a:r>
              <a:rPr lang="zh-TW" altLang="en-US" sz="2400" smtClean="0"/>
              <a:t>組織彈性支援人員</a:t>
            </a:r>
            <a:r>
              <a:rPr lang="en-US" altLang="zh-TW" sz="2400" smtClean="0"/>
              <a:t>/</a:t>
            </a:r>
            <a:r>
              <a:rPr lang="zh-TW" altLang="en-US" sz="2400" smtClean="0"/>
              <a:t>員工數</a:t>
            </a:r>
          </a:p>
          <a:p>
            <a:pPr eaLnBrk="1" hangingPunct="1"/>
            <a:r>
              <a:rPr lang="zh-TW" altLang="en-US" sz="2400" smtClean="0"/>
              <a:t>支援人員平均營收</a:t>
            </a:r>
          </a:p>
          <a:p>
            <a:pPr eaLnBrk="1" hangingPunct="1"/>
            <a:r>
              <a:rPr lang="zh-TW" altLang="en-US" sz="2400" smtClean="0"/>
              <a:t>知識庫藏的價值</a:t>
            </a:r>
          </a:p>
          <a:p>
            <a:pPr eaLnBrk="1" hangingPunct="1"/>
            <a:endParaRPr lang="en-US" altLang="zh-TW"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6B2E0057-6EB6-4F5E-82A0-036618B13D75}" type="slidenum">
              <a:rPr lang="en-US" altLang="zh-TW"/>
              <a:pPr>
                <a:defRPr/>
              </a:pPr>
              <a:t>7</a:t>
            </a:fld>
            <a:endParaRPr lang="en-US" altLang="zh-TW"/>
          </a:p>
        </p:txBody>
      </p:sp>
      <p:sp>
        <p:nvSpPr>
          <p:cNvPr id="1562628" name="Rectangle 4"/>
          <p:cNvSpPr>
            <a:spLocks noGrp="1" noChangeArrowheads="1"/>
          </p:cNvSpPr>
          <p:nvPr>
            <p:ph type="title"/>
          </p:nvPr>
        </p:nvSpPr>
        <p:spPr/>
        <p:txBody>
          <a:bodyPr/>
          <a:lstStyle/>
          <a:p>
            <a:pPr eaLnBrk="1" hangingPunct="1">
              <a:defRPr/>
            </a:pPr>
            <a:r>
              <a:rPr lang="zh-TW" altLang="en-US" smtClean="0"/>
              <a:t>顧客資本評估指標</a:t>
            </a:r>
          </a:p>
        </p:txBody>
      </p:sp>
      <p:sp>
        <p:nvSpPr>
          <p:cNvPr id="315396" name="Rectangle 5"/>
          <p:cNvSpPr>
            <a:spLocks noGrp="1" noChangeArrowheads="1"/>
          </p:cNvSpPr>
          <p:nvPr>
            <p:ph type="body" sz="half" idx="1"/>
          </p:nvPr>
        </p:nvSpPr>
        <p:spPr>
          <a:xfrm>
            <a:off x="468313" y="1268413"/>
            <a:ext cx="4038600" cy="4968875"/>
          </a:xfrm>
        </p:spPr>
        <p:txBody>
          <a:bodyPr/>
          <a:lstStyle/>
          <a:p>
            <a:pPr eaLnBrk="1" hangingPunct="1"/>
            <a:r>
              <a:rPr lang="zh-TW" altLang="en-US" smtClean="0"/>
              <a:t>顧客滿意度</a:t>
            </a:r>
          </a:p>
          <a:p>
            <a:pPr eaLnBrk="1" hangingPunct="1"/>
            <a:r>
              <a:rPr lang="zh-TW" altLang="en-US" smtClean="0"/>
              <a:t>顧客維繫率</a:t>
            </a:r>
          </a:p>
          <a:p>
            <a:pPr eaLnBrk="1" hangingPunct="1"/>
            <a:r>
              <a:rPr lang="zh-TW" altLang="en-US" smtClean="0"/>
              <a:t>產品與服務的品質</a:t>
            </a:r>
            <a:r>
              <a:rPr lang="en-US" altLang="zh-TW" smtClean="0"/>
              <a:t>(</a:t>
            </a:r>
            <a:r>
              <a:rPr lang="zh-TW" altLang="en-US" smtClean="0"/>
              <a:t>抱怨比率</a:t>
            </a:r>
            <a:r>
              <a:rPr lang="en-US" altLang="zh-TW" smtClean="0"/>
              <a:t>)</a:t>
            </a:r>
          </a:p>
          <a:p>
            <a:pPr eaLnBrk="1" hangingPunct="1"/>
            <a:r>
              <a:rPr lang="zh-TW" altLang="en-US" smtClean="0"/>
              <a:t>顧客關係平均維持時間</a:t>
            </a:r>
          </a:p>
          <a:p>
            <a:pPr eaLnBrk="1" hangingPunct="1"/>
            <a:r>
              <a:rPr lang="zh-TW" altLang="en-US" smtClean="0"/>
              <a:t>再訂購率</a:t>
            </a:r>
          </a:p>
          <a:p>
            <a:pPr eaLnBrk="1" hangingPunct="1"/>
            <a:r>
              <a:rPr lang="zh-TW" altLang="en-US" smtClean="0"/>
              <a:t>每位顧客的獲利率</a:t>
            </a:r>
          </a:p>
          <a:p>
            <a:pPr eaLnBrk="1" hangingPunct="1"/>
            <a:r>
              <a:rPr lang="zh-TW" altLang="en-US" smtClean="0"/>
              <a:t>市場佔有率</a:t>
            </a:r>
          </a:p>
          <a:p>
            <a:pPr eaLnBrk="1" hangingPunct="1"/>
            <a:r>
              <a:rPr lang="zh-TW" altLang="en-US" smtClean="0"/>
              <a:t>平均顧客規模</a:t>
            </a:r>
            <a:r>
              <a:rPr lang="en-US" altLang="zh-TW" smtClean="0"/>
              <a:t>(</a:t>
            </a:r>
            <a:r>
              <a:rPr lang="zh-TW" altLang="en-US" smtClean="0"/>
              <a:t>金額</a:t>
            </a:r>
            <a:r>
              <a:rPr lang="en-US" altLang="zh-TW" smtClean="0"/>
              <a:t>)</a:t>
            </a:r>
          </a:p>
        </p:txBody>
      </p:sp>
      <p:sp>
        <p:nvSpPr>
          <p:cNvPr id="315397" name="Rectangle 6"/>
          <p:cNvSpPr>
            <a:spLocks noGrp="1" noChangeArrowheads="1"/>
          </p:cNvSpPr>
          <p:nvPr>
            <p:ph type="body" sz="half" idx="2"/>
          </p:nvPr>
        </p:nvSpPr>
        <p:spPr>
          <a:xfrm>
            <a:off x="4659313" y="1268413"/>
            <a:ext cx="4038600" cy="4968875"/>
          </a:xfrm>
        </p:spPr>
        <p:txBody>
          <a:bodyPr/>
          <a:lstStyle/>
          <a:p>
            <a:pPr eaLnBrk="1" hangingPunct="1"/>
            <a:r>
              <a:rPr lang="zh-TW" altLang="en-US" smtClean="0"/>
              <a:t>前五大顧客佔收益的百分比</a:t>
            </a:r>
          </a:p>
          <a:p>
            <a:pPr eaLnBrk="1" hangingPunct="1"/>
            <a:r>
              <a:rPr lang="zh-TW" altLang="en-US" smtClean="0"/>
              <a:t>拜訪顧客的天數</a:t>
            </a:r>
          </a:p>
          <a:p>
            <a:pPr eaLnBrk="1" hangingPunct="1"/>
            <a:r>
              <a:rPr lang="zh-TW" altLang="en-US" smtClean="0"/>
              <a:t>支援費用</a:t>
            </a:r>
            <a:r>
              <a:rPr lang="en-US" altLang="zh-TW" smtClean="0"/>
              <a:t>/</a:t>
            </a:r>
            <a:r>
              <a:rPr lang="zh-TW" altLang="en-US" smtClean="0"/>
              <a:t>每年顧客數</a:t>
            </a:r>
          </a:p>
          <a:p>
            <a:pPr eaLnBrk="1" hangingPunct="1"/>
            <a:r>
              <a:rPr lang="zh-TW" altLang="en-US" smtClean="0"/>
              <a:t>首次接觸到銷售完成的比率</a:t>
            </a:r>
          </a:p>
          <a:p>
            <a:pPr eaLnBrk="1" hangingPunct="1"/>
            <a:r>
              <a:rPr lang="zh-TW" altLang="en-US" smtClean="0"/>
              <a:t>從接觸顧客到有銷售回應的平均時間</a:t>
            </a:r>
          </a:p>
          <a:p>
            <a:pPr eaLnBrk="1" hangingPunct="1"/>
            <a:endParaRPr lang="en-US" altLang="zh-TW"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99C88A1F-AF0E-4D62-B73C-D88B279E6032}" type="slidenum">
              <a:rPr lang="en-US" altLang="zh-TW"/>
              <a:pPr>
                <a:defRPr/>
              </a:pPr>
              <a:t>8</a:t>
            </a:fld>
            <a:endParaRPr lang="en-US" altLang="zh-TW"/>
          </a:p>
        </p:txBody>
      </p:sp>
      <p:sp>
        <p:nvSpPr>
          <p:cNvPr id="1564676" name="Rectangle 4"/>
          <p:cNvSpPr>
            <a:spLocks noGrp="1" noChangeArrowheads="1"/>
          </p:cNvSpPr>
          <p:nvPr>
            <p:ph type="title"/>
          </p:nvPr>
        </p:nvSpPr>
        <p:spPr/>
        <p:txBody>
          <a:bodyPr/>
          <a:lstStyle/>
          <a:p>
            <a:pPr eaLnBrk="1" hangingPunct="1">
              <a:defRPr/>
            </a:pPr>
            <a:r>
              <a:rPr lang="zh-TW" altLang="en-US" smtClean="0"/>
              <a:t>財務績效評估指標</a:t>
            </a:r>
          </a:p>
        </p:txBody>
      </p:sp>
      <p:sp>
        <p:nvSpPr>
          <p:cNvPr id="316420" name="Rectangle 5"/>
          <p:cNvSpPr>
            <a:spLocks noGrp="1" noChangeArrowheads="1"/>
          </p:cNvSpPr>
          <p:nvPr>
            <p:ph type="body" sz="half" idx="1"/>
          </p:nvPr>
        </p:nvSpPr>
        <p:spPr/>
        <p:txBody>
          <a:bodyPr/>
          <a:lstStyle/>
          <a:p>
            <a:pPr eaLnBrk="1" hangingPunct="1">
              <a:lnSpc>
                <a:spcPct val="90000"/>
              </a:lnSpc>
            </a:pPr>
            <a:r>
              <a:rPr lang="zh-TW" altLang="en-US" smtClean="0"/>
              <a:t>權益報酬率</a:t>
            </a:r>
            <a:r>
              <a:rPr lang="en-US" altLang="zh-TW" smtClean="0"/>
              <a:t>(ROE)</a:t>
            </a:r>
          </a:p>
          <a:p>
            <a:pPr eaLnBrk="1" hangingPunct="1">
              <a:lnSpc>
                <a:spcPct val="90000"/>
              </a:lnSpc>
            </a:pPr>
            <a:r>
              <a:rPr lang="zh-TW" altLang="en-US" smtClean="0"/>
              <a:t>稅後每股盈餘</a:t>
            </a:r>
            <a:r>
              <a:rPr lang="en-US" altLang="zh-TW" smtClean="0"/>
              <a:t>(EPS)</a:t>
            </a:r>
          </a:p>
          <a:p>
            <a:pPr eaLnBrk="1" hangingPunct="1">
              <a:lnSpc>
                <a:spcPct val="90000"/>
              </a:lnSpc>
            </a:pPr>
            <a:r>
              <a:rPr lang="zh-TW" altLang="en-US" smtClean="0"/>
              <a:t>企業在該產業中成長率的排名</a:t>
            </a:r>
          </a:p>
          <a:p>
            <a:pPr eaLnBrk="1" hangingPunct="1">
              <a:lnSpc>
                <a:spcPct val="90000"/>
              </a:lnSpc>
            </a:pPr>
            <a:r>
              <a:rPr lang="zh-TW" altLang="en-US" smtClean="0"/>
              <a:t>股東報酬率</a:t>
            </a:r>
          </a:p>
          <a:p>
            <a:pPr eaLnBrk="1" hangingPunct="1">
              <a:lnSpc>
                <a:spcPct val="90000"/>
              </a:lnSpc>
            </a:pPr>
            <a:r>
              <a:rPr lang="zh-TW" altLang="en-US" smtClean="0"/>
              <a:t>資產報酬率</a:t>
            </a:r>
            <a:r>
              <a:rPr lang="en-US" altLang="zh-TW" smtClean="0"/>
              <a:t>(ROA)</a:t>
            </a:r>
          </a:p>
          <a:p>
            <a:pPr eaLnBrk="1" hangingPunct="1">
              <a:lnSpc>
                <a:spcPct val="90000"/>
              </a:lnSpc>
            </a:pPr>
            <a:r>
              <a:rPr lang="zh-TW" altLang="en-US" smtClean="0"/>
              <a:t>利潤成長率</a:t>
            </a:r>
          </a:p>
          <a:p>
            <a:pPr eaLnBrk="1" hangingPunct="1">
              <a:lnSpc>
                <a:spcPct val="90000"/>
              </a:lnSpc>
            </a:pPr>
            <a:r>
              <a:rPr lang="zh-TW" altLang="en-US" smtClean="0"/>
              <a:t>利潤</a:t>
            </a:r>
            <a:r>
              <a:rPr lang="en-US" altLang="zh-TW" smtClean="0"/>
              <a:t>/</a:t>
            </a:r>
            <a:r>
              <a:rPr lang="zh-TW" altLang="en-US" smtClean="0"/>
              <a:t>員工數</a:t>
            </a:r>
          </a:p>
          <a:p>
            <a:pPr eaLnBrk="1" hangingPunct="1">
              <a:lnSpc>
                <a:spcPct val="90000"/>
              </a:lnSpc>
            </a:pPr>
            <a:r>
              <a:rPr lang="zh-TW" altLang="en-US" smtClean="0"/>
              <a:t>新產品的銷售額</a:t>
            </a:r>
          </a:p>
        </p:txBody>
      </p:sp>
      <p:sp>
        <p:nvSpPr>
          <p:cNvPr id="316421" name="Rectangle 6"/>
          <p:cNvSpPr>
            <a:spLocks noGrp="1" noChangeArrowheads="1"/>
          </p:cNvSpPr>
          <p:nvPr>
            <p:ph type="body" sz="half" idx="2"/>
          </p:nvPr>
        </p:nvSpPr>
        <p:spPr/>
        <p:txBody>
          <a:bodyPr/>
          <a:lstStyle/>
          <a:p>
            <a:pPr eaLnBrk="1" hangingPunct="1">
              <a:lnSpc>
                <a:spcPct val="90000"/>
              </a:lnSpc>
            </a:pPr>
            <a:r>
              <a:rPr lang="zh-TW" altLang="en-US" smtClean="0"/>
              <a:t>每位員工的附加價值</a:t>
            </a:r>
          </a:p>
          <a:p>
            <a:pPr eaLnBrk="1" hangingPunct="1">
              <a:lnSpc>
                <a:spcPct val="90000"/>
              </a:lnSpc>
            </a:pPr>
            <a:r>
              <a:rPr lang="zh-TW" altLang="en-US" smtClean="0"/>
              <a:t>市場價值</a:t>
            </a:r>
          </a:p>
          <a:p>
            <a:pPr eaLnBrk="1" hangingPunct="1">
              <a:lnSpc>
                <a:spcPct val="90000"/>
              </a:lnSpc>
            </a:pPr>
            <a:r>
              <a:rPr lang="zh-TW" altLang="en-US" smtClean="0"/>
              <a:t>新業務營運之營收</a:t>
            </a:r>
          </a:p>
          <a:p>
            <a:pPr eaLnBrk="1" hangingPunct="1">
              <a:lnSpc>
                <a:spcPct val="90000"/>
              </a:lnSpc>
            </a:pPr>
            <a:r>
              <a:rPr lang="zh-TW" altLang="en-US" smtClean="0"/>
              <a:t>新業務營運之收益</a:t>
            </a:r>
          </a:p>
          <a:p>
            <a:pPr eaLnBrk="1" hangingPunct="1">
              <a:lnSpc>
                <a:spcPct val="90000"/>
              </a:lnSpc>
            </a:pPr>
            <a:r>
              <a:rPr lang="zh-TW" altLang="en-US" smtClean="0"/>
              <a:t>總資產</a:t>
            </a:r>
          </a:p>
          <a:p>
            <a:pPr eaLnBrk="1" hangingPunct="1">
              <a:lnSpc>
                <a:spcPct val="90000"/>
              </a:lnSpc>
            </a:pPr>
            <a:r>
              <a:rPr lang="zh-TW" altLang="en-US" smtClean="0"/>
              <a:t>來自新業務的資產淨值報酬率</a:t>
            </a:r>
          </a:p>
          <a:p>
            <a:pPr eaLnBrk="1" hangingPunct="1">
              <a:lnSpc>
                <a:spcPct val="90000"/>
              </a:lnSpc>
            </a:pPr>
            <a:r>
              <a:rPr lang="zh-TW" altLang="en-US" smtClean="0"/>
              <a:t>對資訊技術的投資</a:t>
            </a:r>
          </a:p>
          <a:p>
            <a:pPr eaLnBrk="1" hangingPunct="1">
              <a:lnSpc>
                <a:spcPct val="90000"/>
              </a:lnSpc>
            </a:pPr>
            <a:endParaRPr lang="en-US" altLang="zh-TW"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11806800-9E31-4623-9925-4E6CA2A560E6}" type="slidenum">
              <a:rPr lang="en-US" altLang="zh-TW"/>
              <a:pPr>
                <a:defRPr/>
              </a:pPr>
              <a:t>9</a:t>
            </a:fld>
            <a:endParaRPr lang="en-US" altLang="zh-TW"/>
          </a:p>
        </p:txBody>
      </p:sp>
      <p:sp>
        <p:nvSpPr>
          <p:cNvPr id="1434630" name="Rectangle 6"/>
          <p:cNvSpPr>
            <a:spLocks noGrp="1" noChangeArrowheads="1"/>
          </p:cNvSpPr>
          <p:nvPr>
            <p:ph type="title"/>
          </p:nvPr>
        </p:nvSpPr>
        <p:spPr>
          <a:xfrm>
            <a:off x="684213" y="0"/>
            <a:ext cx="7772400" cy="1143000"/>
          </a:xfrm>
        </p:spPr>
        <p:txBody>
          <a:bodyPr/>
          <a:lstStyle/>
          <a:p>
            <a:pPr eaLnBrk="1" hangingPunct="1">
              <a:defRPr/>
            </a:pPr>
            <a:r>
              <a:rPr lang="zh-TW" altLang="en-US" smtClean="0"/>
              <a:t>台科大</a:t>
            </a:r>
            <a:r>
              <a:rPr lang="en-US" altLang="zh-TW" smtClean="0"/>
              <a:t>KM</a:t>
            </a:r>
            <a:r>
              <a:rPr lang="zh-TW" altLang="en-US" smtClean="0"/>
              <a:t>績效評估系統</a:t>
            </a:r>
          </a:p>
        </p:txBody>
      </p:sp>
      <p:pic>
        <p:nvPicPr>
          <p:cNvPr id="317444" name="Picture 22"/>
          <p:cNvPicPr>
            <a:picLocks noChangeAspect="1" noChangeArrowheads="1"/>
          </p:cNvPicPr>
          <p:nvPr>
            <p:ph idx="1"/>
          </p:nvPr>
        </p:nvPicPr>
        <p:blipFill>
          <a:blip r:embed="rId2"/>
          <a:srcRect/>
          <a:stretch>
            <a:fillRect/>
          </a:stretch>
        </p:blipFill>
        <p:spPr>
          <a:xfrm>
            <a:off x="1403350" y="908050"/>
            <a:ext cx="6624638" cy="5370513"/>
          </a:xfr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546</Words>
  <Application>Microsoft Office PowerPoint</Application>
  <PresentationFormat>如螢幕大小 (4:3)</PresentationFormat>
  <Paragraphs>126</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教學目標</vt:lpstr>
      <vt:lpstr>台科大KM績效評估系統</vt:lpstr>
      <vt:lpstr>台科大KM績效評估系統</vt:lpstr>
      <vt:lpstr>台科大KM績效評估系統</vt:lpstr>
      <vt:lpstr>人力資本評估指標</vt:lpstr>
      <vt:lpstr>創新資本評估指標</vt:lpstr>
      <vt:lpstr>流程資本評估指標</vt:lpstr>
      <vt:lpstr>顧客資本評估指標</vt:lpstr>
      <vt:lpstr>財務績效評估指標</vt:lpstr>
      <vt:lpstr>台科大KM績效評估系統</vt:lpstr>
      <vt:lpstr>台科大KM績效評估系統</vt:lpstr>
      <vt:lpstr>台科大KM績效評估系統</vt:lpstr>
      <vt:lpstr>台科大KM績效評估系統</vt:lpstr>
      <vt:lpstr>台科大KM績效評估系統</vt:lpstr>
      <vt:lpstr>台科大KM績效評估系統</vt:lpstr>
      <vt:lpstr>台科大KM績效評估系統</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台科大KM績效評估系統</dc:title>
  <dc:creator>Your User Name</dc:creator>
  <cp:lastModifiedBy>Your User Name</cp:lastModifiedBy>
  <cp:revision>1</cp:revision>
  <dcterms:created xsi:type="dcterms:W3CDTF">2010-07-14T12:52:43Z</dcterms:created>
  <dcterms:modified xsi:type="dcterms:W3CDTF">2010-07-14T12:53:03Z</dcterms:modified>
</cp:coreProperties>
</file>